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CE68669-81CD-4FB6-A958-8AA947C9E0F9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EE83DF-C739-402B-B117-C7F6F2FE8A8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A0CF5A0-DAFA-4406-AF9A-527024EC707C}" type="datetime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pPr>
                <a:lnSpc>
                  <a:spcPct val="100000"/>
                </a:lnSpc>
              </a:pPr>
              <a:t>03.08.2020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57AFA52-F705-4199-BED0-4FB3E0183194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Times New Roman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8C48583-3A9C-448B-82EE-2C40DB73C704}" type="datetime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pPr>
                <a:lnSpc>
                  <a:spcPct val="100000"/>
                </a:lnSpc>
              </a:pPr>
              <a:t>03.08.2020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7BE7384-E949-4BE1-88A6-DA906BD0340C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95640" y="332640"/>
            <a:ext cx="8352720" cy="1800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6000" b="1" strike="noStrike" spc="49">
                <a:solidFill>
                  <a:srgbClr val="8A0000"/>
                </a:solidFill>
                <a:latin typeface="Times New Roman"/>
              </a:rPr>
              <a:t>Единый урок по ПДД</a:t>
            </a:r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39640" y="5517360"/>
            <a:ext cx="583236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984807"/>
                </a:solidFill>
                <a:latin typeface="Times New Roman"/>
              </a:rPr>
              <a:t>Презентацию подготовила  воспитатель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i="1" spc="-1" dirty="0" smtClean="0">
                <a:solidFill>
                  <a:srgbClr val="984807"/>
                </a:solidFill>
                <a:latin typeface="Times New Roman"/>
              </a:rPr>
              <a:t>МКДОУ</a:t>
            </a:r>
            <a:r>
              <a:rPr lang="ru-RU" sz="2000" b="1" i="1" strike="noStrike" spc="-1" dirty="0" smtClean="0">
                <a:solidFill>
                  <a:srgbClr val="984807"/>
                </a:solidFill>
                <a:latin typeface="Times New Roman"/>
              </a:rPr>
              <a:t> </a:t>
            </a:r>
            <a:r>
              <a:rPr lang="ru-RU" sz="2000" b="1" i="1" strike="noStrike" spc="-1" dirty="0">
                <a:solidFill>
                  <a:srgbClr val="984807"/>
                </a:solidFill>
                <a:latin typeface="Times New Roman"/>
              </a:rPr>
              <a:t>детский сад № </a:t>
            </a:r>
            <a:r>
              <a:rPr lang="ru-RU" sz="2000" b="1" i="1" strike="noStrike" spc="-1" dirty="0" smtClean="0">
                <a:solidFill>
                  <a:srgbClr val="984807"/>
                </a:solidFill>
                <a:latin typeface="Times New Roman"/>
              </a:rPr>
              <a:t>2 </a:t>
            </a:r>
          </a:p>
          <a:p>
            <a:pPr algn="ctr">
              <a:lnSpc>
                <a:spcPct val="100000"/>
              </a:lnSpc>
            </a:pPr>
            <a:r>
              <a:rPr lang="ru-RU" sz="2000" b="1" i="1" spc="-1" dirty="0" smtClean="0">
                <a:solidFill>
                  <a:srgbClr val="984807"/>
                </a:solidFill>
                <a:latin typeface="Times New Roman"/>
              </a:rPr>
              <a:t>Ульянова Вера Алексеевна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89" name="Picture 3"/>
          <p:cNvPicPr/>
          <p:nvPr/>
        </p:nvPicPr>
        <p:blipFill>
          <a:blip r:embed="rId3" cstate="print"/>
          <a:stretch/>
        </p:blipFill>
        <p:spPr>
          <a:xfrm>
            <a:off x="1403640" y="1838880"/>
            <a:ext cx="519948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хх\Desktop\светофор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777686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     СПАСИБО ЗА ВНИМАНИЕ!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ххх\Desktop\светофор\iHTIJV0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28092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3"/>
          <p:cNvPicPr/>
          <p:nvPr/>
        </p:nvPicPr>
        <p:blipFill>
          <a:blip r:embed="rId3" cstate="print"/>
          <a:stretch/>
        </p:blipFill>
        <p:spPr>
          <a:xfrm>
            <a:off x="619560" y="1688400"/>
            <a:ext cx="5904360" cy="29574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6" name="TextShape 1"/>
          <p:cNvSpPr txBox="1"/>
          <p:nvPr/>
        </p:nvSpPr>
        <p:spPr>
          <a:xfrm>
            <a:off x="416520" y="116640"/>
            <a:ext cx="7878600" cy="180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latin typeface="Times New Roman"/>
              </a:rPr>
              <a:t>Правило 1</a:t>
            </a:r>
            <a:r>
              <a:t/>
            </a:r>
            <a:br/>
            <a:r>
              <a:rPr lang="ru-RU" sz="4800" b="1" strike="noStrike" spc="-1">
                <a:solidFill>
                  <a:srgbClr val="CC3300"/>
                </a:solidFill>
                <a:latin typeface="Times New Roman"/>
              </a:rPr>
              <a:t>Дорога только для машин</a:t>
            </a:r>
            <a:endParaRPr lang="ru-RU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95640" y="1484640"/>
            <a:ext cx="8352720" cy="374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8" name="Рисунок 3"/>
          <p:cNvPicPr/>
          <p:nvPr/>
        </p:nvPicPr>
        <p:blipFill>
          <a:blip r:embed="rId4" cstate="print"/>
          <a:stretch/>
        </p:blipFill>
        <p:spPr>
          <a:xfrm>
            <a:off x="2396880" y="2413080"/>
            <a:ext cx="6098760" cy="3960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485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375E"/>
                </a:solidFill>
                <a:latin typeface="Times New Roman"/>
              </a:rPr>
              <a:t>Правило 2</a:t>
            </a:r>
            <a:r>
              <a:t/>
            </a:r>
            <a:br/>
            <a:r>
              <a:rPr lang="ru-RU" sz="5300" b="1" strike="noStrike" spc="-1">
                <a:solidFill>
                  <a:srgbClr val="CC3300"/>
                </a:solidFill>
                <a:latin typeface="Times New Roman"/>
              </a:rPr>
              <a:t>«Иди только по тротуару»</a:t>
            </a:r>
            <a:endParaRPr lang="ru-RU" sz="53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0" name="Объект 3"/>
          <p:cNvPicPr/>
          <p:nvPr/>
        </p:nvPicPr>
        <p:blipFill>
          <a:blip r:embed="rId2" cstate="print"/>
          <a:stretch/>
        </p:blipFill>
        <p:spPr>
          <a:xfrm>
            <a:off x="395640" y="1650600"/>
            <a:ext cx="3915000" cy="4248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1" name="CustomShape 2"/>
          <p:cNvSpPr/>
          <p:nvPr/>
        </p:nvSpPr>
        <p:spPr>
          <a:xfrm>
            <a:off x="4572000" y="1628640"/>
            <a:ext cx="4176000" cy="490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Тротуар для       пешеходов,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Здесь машинам нету хода!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Чуть повыше чем дорога,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Пешеходные пути,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Чтобы все по тротуару 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  <a:ea typeface="Calibri"/>
              </a:rPr>
              <a:t>Без забот могли идти!</a:t>
            </a:r>
            <a:r>
              <a:rPr lang="ru-RU" sz="2800" b="1" strike="noStrike" spc="-1">
                <a:solidFill>
                  <a:srgbClr val="7A0000"/>
                </a:solidFill>
                <a:latin typeface="Times New Roman"/>
                <a:ea typeface="Calibri"/>
              </a:rPr>
              <a:t>	</a:t>
            </a:r>
            <a:r>
              <a:rPr lang="ru-RU" sz="2000" b="1" strike="noStrike" spc="-1">
                <a:solidFill>
                  <a:srgbClr val="7A0000"/>
                </a:solidFill>
                <a:latin typeface="Times New Roman"/>
                <a:ea typeface="Calibr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43800" y="548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375E"/>
                </a:solidFill>
                <a:latin typeface="Times New Roman"/>
              </a:rPr>
              <a:t>Правило 3 </a:t>
            </a:r>
            <a:r>
              <a:t/>
            </a:r>
            <a:br/>
            <a:r>
              <a:rPr lang="ru-RU" sz="6000" b="1" strike="noStrike" spc="-1">
                <a:solidFill>
                  <a:srgbClr val="C00000"/>
                </a:solidFill>
                <a:latin typeface="Times New Roman"/>
              </a:rPr>
              <a:t>«Не беги через дорогу»</a:t>
            </a:r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-342720" algn="ct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4" name="Picture 2"/>
          <p:cNvPicPr/>
          <p:nvPr/>
        </p:nvPicPr>
        <p:blipFill>
          <a:blip r:embed="rId2" cstate="print"/>
          <a:stretch/>
        </p:blipFill>
        <p:spPr>
          <a:xfrm>
            <a:off x="1218240" y="1845000"/>
            <a:ext cx="6480360" cy="446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67640" y="83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latin typeface="Times New Roman"/>
              </a:rPr>
              <a:t>Правило 4</a:t>
            </a:r>
            <a:r>
              <a:t/>
            </a:r>
            <a:br/>
            <a:r>
              <a:rPr lang="ru-RU" sz="6000" b="1" strike="noStrike" spc="-1">
                <a:solidFill>
                  <a:srgbClr val="CC3300"/>
                </a:solidFill>
                <a:latin typeface="Times New Roman"/>
              </a:rPr>
              <a:t>«Переходи дорогу по пешеходным переходам»</a:t>
            </a:r>
            <a:endParaRPr lang="ru-RU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 cstate="print"/>
          <a:stretch/>
        </p:blipFill>
        <p:spPr>
          <a:xfrm>
            <a:off x="827640" y="2477520"/>
            <a:ext cx="3723120" cy="37940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" name="Picture 3"/>
          <p:cNvPicPr/>
          <p:nvPr/>
        </p:nvPicPr>
        <p:blipFill>
          <a:blip r:embed="rId3" cstate="print"/>
          <a:stretch/>
        </p:blipFill>
        <p:spPr>
          <a:xfrm>
            <a:off x="4690440" y="3112560"/>
            <a:ext cx="3984840" cy="29804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-91440" y="332640"/>
            <a:ext cx="8496720" cy="1367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900" b="1" i="1" strike="noStrike" spc="-1">
                <a:solidFill>
                  <a:srgbClr val="17375E"/>
                </a:solidFill>
                <a:latin typeface="Times New Roman"/>
              </a:rPr>
              <a:t>Правило 5</a:t>
            </a:r>
            <a:r>
              <a:t/>
            </a:r>
            <a:br/>
            <a:r>
              <a:rPr lang="ru-RU" sz="4800" b="1" strike="noStrike" spc="-1">
                <a:solidFill>
                  <a:srgbClr val="CC3300"/>
                </a:solidFill>
                <a:latin typeface="Times New Roman"/>
              </a:rPr>
              <a:t>При переходе улицы </a:t>
            </a:r>
            <a:endParaRPr lang="ru-RU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 cstate="print"/>
          <a:stretch/>
        </p:blipFill>
        <p:spPr>
          <a:xfrm>
            <a:off x="6815160" y="476640"/>
            <a:ext cx="2136960" cy="160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Рисунок 4"/>
          <p:cNvPicPr/>
          <p:nvPr/>
        </p:nvPicPr>
        <p:blipFill>
          <a:blip r:embed="rId3" cstate="print"/>
          <a:srcRect l="2087" t="14290" r="51043" b="50015"/>
          <a:stretch/>
        </p:blipFill>
        <p:spPr>
          <a:xfrm>
            <a:off x="430920" y="1845000"/>
            <a:ext cx="4271400" cy="2847240"/>
          </a:xfrm>
          <a:prstGeom prst="rect">
            <a:avLst/>
          </a:prstGeom>
          <a:ln>
            <a:noFill/>
          </a:ln>
        </p:spPr>
      </p:pic>
      <p:pic>
        <p:nvPicPr>
          <p:cNvPr id="111" name="Объект 5"/>
          <p:cNvPicPr/>
          <p:nvPr/>
        </p:nvPicPr>
        <p:blipFill>
          <a:blip r:embed="rId3" cstate="print"/>
          <a:srcRect l="1496" t="49513" r="50177" b="14733"/>
          <a:stretch/>
        </p:blipFill>
        <p:spPr>
          <a:xfrm>
            <a:off x="3420000" y="3861000"/>
            <a:ext cx="5184360" cy="255780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827640" y="2421000"/>
            <a:ext cx="1223640" cy="3596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7884000" y="4365000"/>
            <a:ext cx="1080360" cy="3272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4719600" y="2415960"/>
            <a:ext cx="3980520" cy="577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</a:rPr>
              <a:t>Всегда смотри налево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627480" y="5085360"/>
            <a:ext cx="4009320" cy="577800"/>
          </a:xfrm>
          <a:prstGeom prst="rect">
            <a:avLst/>
          </a:prstGeom>
          <a:ln>
            <a:solidFill>
              <a:srgbClr val="FF0000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A0000"/>
                </a:solidFill>
                <a:latin typeface="Times New Roman"/>
              </a:rPr>
              <a:t>Затем смотри направо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-252360" y="836640"/>
            <a:ext cx="8877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i="1" strike="noStrike" spc="-1">
                <a:solidFill>
                  <a:srgbClr val="17375E"/>
                </a:solidFill>
                <a:latin typeface="Times New Roman"/>
              </a:rPr>
              <a:t>Правило 6</a:t>
            </a:r>
            <a:r>
              <a:t/>
            </a:r>
            <a:br/>
            <a:r>
              <a:rPr lang="ru-RU" sz="4900" b="1" strike="noStrike" spc="-1">
                <a:solidFill>
                  <a:srgbClr val="C00000"/>
                </a:solidFill>
                <a:latin typeface="Times New Roman"/>
              </a:rPr>
              <a:t>         «Помни сигналы светофора»</a:t>
            </a:r>
            <a:r>
              <a:t/>
            </a:r>
            <a:br/>
            <a:endParaRPr lang="ru-RU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3" cstate="print"/>
          <a:stretch/>
        </p:blipFill>
        <p:spPr>
          <a:xfrm>
            <a:off x="827640" y="1556640"/>
            <a:ext cx="7488360" cy="507096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259640" y="1694880"/>
            <a:ext cx="6624360" cy="503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4"/>
          <p:cNvSpPr/>
          <p:nvPr/>
        </p:nvSpPr>
        <p:spPr>
          <a:xfrm>
            <a:off x="1527840" y="1608480"/>
            <a:ext cx="502416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1F497D"/>
                </a:solidFill>
                <a:latin typeface="Times New Roman"/>
              </a:rPr>
              <a:t>Светофор нам говорит: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81240" y="836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i="1" strike="noStrike" spc="-1">
                <a:solidFill>
                  <a:srgbClr val="17375E"/>
                </a:solidFill>
                <a:latin typeface="Times New Roman"/>
              </a:rPr>
              <a:t>Правило 7</a:t>
            </a:r>
            <a:r>
              <a:t/>
            </a:r>
            <a:br/>
            <a:r>
              <a:rPr lang="ru-RU" sz="3200" b="0" strike="noStrike" spc="-1">
                <a:solidFill>
                  <a:srgbClr val="C00000"/>
                </a:solidFill>
                <a:latin typeface="Times New Roman"/>
              </a:rPr>
              <a:t>         </a:t>
            </a:r>
            <a:r>
              <a:rPr lang="ru-RU" sz="4900" b="1" strike="noStrike" spc="-1">
                <a:solidFill>
                  <a:srgbClr val="C00000"/>
                </a:solidFill>
                <a:latin typeface="Times New Roman"/>
              </a:rPr>
              <a:t>«Будь внимательным!»</a:t>
            </a:r>
            <a:r>
              <a:t/>
            </a:r>
            <a:br/>
            <a:endParaRPr lang="ru-RU" sz="4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От такого поведенья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Может быть не мало бед: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Ведь дорога не для чтенья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53805"/>
                </a:solidFill>
                <a:latin typeface="Times New Roman"/>
              </a:rPr>
              <a:t>                                                         И не место для бесед!</a:t>
            </a: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Picture 3"/>
          <p:cNvPicPr/>
          <p:nvPr/>
        </p:nvPicPr>
        <p:blipFill>
          <a:blip r:embed="rId2" cstate="print"/>
          <a:stretch/>
        </p:blipFill>
        <p:spPr>
          <a:xfrm>
            <a:off x="4212000" y="3397320"/>
            <a:ext cx="4398840" cy="302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" name="Picture 9"/>
          <p:cNvPicPr/>
          <p:nvPr/>
        </p:nvPicPr>
        <p:blipFill>
          <a:blip r:embed="rId3" cstate="print"/>
          <a:stretch/>
        </p:blipFill>
        <p:spPr>
          <a:xfrm>
            <a:off x="539640" y="1700640"/>
            <a:ext cx="3447000" cy="3744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7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8" dur="500"/>
                                        <p:tgtEl>
                                          <p:spTgt spid="122">
                                            <p:txEl>
                                              <p:pRg st="77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58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1" dur="500"/>
                                        <p:tgtEl>
                                          <p:spTgt spid="122">
                                            <p:txEl>
                                              <p:pRg st="158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41" end="3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4" dur="500"/>
                                        <p:tgtEl>
                                          <p:spTgt spid="122">
                                            <p:txEl>
                                              <p:pRg st="241" end="3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хх\Desktop\светофор\iBR3P3L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55" y="504367"/>
            <a:ext cx="7171997" cy="5804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96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Елена</dc:creator>
  <dc:description/>
  <cp:lastModifiedBy>ххх</cp:lastModifiedBy>
  <cp:revision>50</cp:revision>
  <dcterms:created xsi:type="dcterms:W3CDTF">2014-08-08T16:01:14Z</dcterms:created>
  <dcterms:modified xsi:type="dcterms:W3CDTF">2020-08-03T18:03:19Z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